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305" r:id="rId2"/>
    <p:sldId id="307" r:id="rId3"/>
    <p:sldId id="310" r:id="rId4"/>
    <p:sldId id="311" r:id="rId5"/>
    <p:sldId id="321" r:id="rId6"/>
    <p:sldId id="289" r:id="rId7"/>
    <p:sldId id="315" r:id="rId8"/>
    <p:sldId id="324" r:id="rId9"/>
    <p:sldId id="325" r:id="rId10"/>
    <p:sldId id="333" r:id="rId11"/>
    <p:sldId id="327" r:id="rId12"/>
    <p:sldId id="326" r:id="rId13"/>
    <p:sldId id="328" r:id="rId14"/>
    <p:sldId id="339" r:id="rId15"/>
    <p:sldId id="334" r:id="rId16"/>
    <p:sldId id="329" r:id="rId17"/>
    <p:sldId id="338" r:id="rId18"/>
    <p:sldId id="335" r:id="rId19"/>
    <p:sldId id="337" r:id="rId20"/>
    <p:sldId id="336" r:id="rId21"/>
    <p:sldId id="330" r:id="rId22"/>
    <p:sldId id="331" r:id="rId23"/>
    <p:sldId id="295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6D5"/>
    <a:srgbClr val="FFC000"/>
    <a:srgbClr val="4C4676"/>
    <a:srgbClr val="298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76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AF21E-AA1D-4678-9985-583FF147C867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E13EF-56DF-477F-9799-2CC6E8A63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83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668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779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433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964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138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545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197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393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511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456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402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433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47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345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700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764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665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60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663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046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309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259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794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545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331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685124" y="2266122"/>
            <a:ext cx="1829038" cy="1828676"/>
          </a:xfrm>
          <a:custGeom>
            <a:avLst/>
            <a:gdLst>
              <a:gd name="connsiteX0" fmla="*/ 1080000 w 2160000"/>
              <a:gd name="connsiteY0" fmla="*/ 0 h 2159572"/>
              <a:gd name="connsiteX1" fmla="*/ 2160000 w 2160000"/>
              <a:gd name="connsiteY1" fmla="*/ 1079786 h 2159572"/>
              <a:gd name="connsiteX2" fmla="*/ 1080000 w 2160000"/>
              <a:gd name="connsiteY2" fmla="*/ 2159572 h 2159572"/>
              <a:gd name="connsiteX3" fmla="*/ 0 w 2160000"/>
              <a:gd name="connsiteY3" fmla="*/ 1079786 h 2159572"/>
              <a:gd name="connsiteX4" fmla="*/ 1080000 w 2160000"/>
              <a:gd name="connsiteY4" fmla="*/ 0 h 215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59572">
                <a:moveTo>
                  <a:pt x="1080000" y="0"/>
                </a:moveTo>
                <a:cubicBezTo>
                  <a:pt x="1676468" y="0"/>
                  <a:pt x="2160000" y="483437"/>
                  <a:pt x="2160000" y="1079786"/>
                </a:cubicBezTo>
                <a:cubicBezTo>
                  <a:pt x="2160000" y="1676135"/>
                  <a:pt x="1676468" y="2159572"/>
                  <a:pt x="1080000" y="2159572"/>
                </a:cubicBezTo>
                <a:cubicBezTo>
                  <a:pt x="483532" y="2159572"/>
                  <a:pt x="0" y="1676135"/>
                  <a:pt x="0" y="1079786"/>
                </a:cubicBezTo>
                <a:cubicBezTo>
                  <a:pt x="0" y="483437"/>
                  <a:pt x="483532" y="0"/>
                  <a:pt x="10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182274" y="2266122"/>
            <a:ext cx="1829038" cy="1828676"/>
          </a:xfrm>
          <a:custGeom>
            <a:avLst/>
            <a:gdLst>
              <a:gd name="connsiteX0" fmla="*/ 1080000 w 2160000"/>
              <a:gd name="connsiteY0" fmla="*/ 0 h 2159572"/>
              <a:gd name="connsiteX1" fmla="*/ 2160000 w 2160000"/>
              <a:gd name="connsiteY1" fmla="*/ 1079786 h 2159572"/>
              <a:gd name="connsiteX2" fmla="*/ 1080000 w 2160000"/>
              <a:gd name="connsiteY2" fmla="*/ 2159572 h 2159572"/>
              <a:gd name="connsiteX3" fmla="*/ 0 w 2160000"/>
              <a:gd name="connsiteY3" fmla="*/ 1079786 h 2159572"/>
              <a:gd name="connsiteX4" fmla="*/ 1080000 w 2160000"/>
              <a:gd name="connsiteY4" fmla="*/ 0 h 215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59572">
                <a:moveTo>
                  <a:pt x="1080000" y="0"/>
                </a:moveTo>
                <a:cubicBezTo>
                  <a:pt x="1676468" y="0"/>
                  <a:pt x="2160000" y="483437"/>
                  <a:pt x="2160000" y="1079786"/>
                </a:cubicBezTo>
                <a:cubicBezTo>
                  <a:pt x="2160000" y="1676135"/>
                  <a:pt x="1676468" y="2159572"/>
                  <a:pt x="1080000" y="2159572"/>
                </a:cubicBezTo>
                <a:cubicBezTo>
                  <a:pt x="483532" y="2159572"/>
                  <a:pt x="0" y="1676135"/>
                  <a:pt x="0" y="1079786"/>
                </a:cubicBezTo>
                <a:cubicBezTo>
                  <a:pt x="0" y="483437"/>
                  <a:pt x="483532" y="0"/>
                  <a:pt x="10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679425" y="2266122"/>
            <a:ext cx="1829038" cy="1828676"/>
          </a:xfrm>
          <a:custGeom>
            <a:avLst/>
            <a:gdLst>
              <a:gd name="connsiteX0" fmla="*/ 1080000 w 2160000"/>
              <a:gd name="connsiteY0" fmla="*/ 0 h 2159572"/>
              <a:gd name="connsiteX1" fmla="*/ 2160000 w 2160000"/>
              <a:gd name="connsiteY1" fmla="*/ 1079786 h 2159572"/>
              <a:gd name="connsiteX2" fmla="*/ 1080000 w 2160000"/>
              <a:gd name="connsiteY2" fmla="*/ 2159572 h 2159572"/>
              <a:gd name="connsiteX3" fmla="*/ 0 w 2160000"/>
              <a:gd name="connsiteY3" fmla="*/ 1079786 h 2159572"/>
              <a:gd name="connsiteX4" fmla="*/ 1080000 w 2160000"/>
              <a:gd name="connsiteY4" fmla="*/ 0 h 215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59572">
                <a:moveTo>
                  <a:pt x="1080000" y="0"/>
                </a:moveTo>
                <a:cubicBezTo>
                  <a:pt x="1676468" y="0"/>
                  <a:pt x="2160000" y="483437"/>
                  <a:pt x="2160000" y="1079786"/>
                </a:cubicBezTo>
                <a:cubicBezTo>
                  <a:pt x="2160000" y="1676135"/>
                  <a:pt x="1676468" y="2159572"/>
                  <a:pt x="1080000" y="2159572"/>
                </a:cubicBezTo>
                <a:cubicBezTo>
                  <a:pt x="483532" y="2159572"/>
                  <a:pt x="0" y="1676135"/>
                  <a:pt x="0" y="1079786"/>
                </a:cubicBezTo>
                <a:cubicBezTo>
                  <a:pt x="0" y="483437"/>
                  <a:pt x="483532" y="0"/>
                  <a:pt x="10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50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293017" y="1787635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3230786" y="2427901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5168555" y="1787635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7167864" y="2427901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9131445" y="1787635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095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038226" y="1866901"/>
            <a:ext cx="3143250" cy="3946525"/>
          </a:xfrm>
          <a:custGeom>
            <a:avLst/>
            <a:gdLst>
              <a:gd name="connsiteX0" fmla="*/ 0 w 3143250"/>
              <a:gd name="connsiteY0" fmla="*/ 0 h 3946525"/>
              <a:gd name="connsiteX1" fmla="*/ 3143250 w 3143250"/>
              <a:gd name="connsiteY1" fmla="*/ 0 h 3946525"/>
              <a:gd name="connsiteX2" fmla="*/ 3143250 w 3143250"/>
              <a:gd name="connsiteY2" fmla="*/ 3946525 h 3946525"/>
              <a:gd name="connsiteX3" fmla="*/ 0 w 3143250"/>
              <a:gd name="connsiteY3" fmla="*/ 3946525 h 394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3250" h="3946525">
                <a:moveTo>
                  <a:pt x="0" y="0"/>
                </a:moveTo>
                <a:lnTo>
                  <a:pt x="3143250" y="0"/>
                </a:lnTo>
                <a:lnTo>
                  <a:pt x="3143250" y="3946525"/>
                </a:lnTo>
                <a:lnTo>
                  <a:pt x="0" y="3946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6905625" y="1866901"/>
            <a:ext cx="4248150" cy="1910119"/>
          </a:xfrm>
          <a:custGeom>
            <a:avLst/>
            <a:gdLst>
              <a:gd name="connsiteX0" fmla="*/ 0 w 4248150"/>
              <a:gd name="connsiteY0" fmla="*/ 0 h 1910119"/>
              <a:gd name="connsiteX1" fmla="*/ 4248150 w 4248150"/>
              <a:gd name="connsiteY1" fmla="*/ 0 h 1910119"/>
              <a:gd name="connsiteX2" fmla="*/ 4248150 w 4248150"/>
              <a:gd name="connsiteY2" fmla="*/ 1910119 h 1910119"/>
              <a:gd name="connsiteX3" fmla="*/ 0 w 4248150"/>
              <a:gd name="connsiteY3" fmla="*/ 1910119 h 191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8150" h="1910119">
                <a:moveTo>
                  <a:pt x="0" y="0"/>
                </a:moveTo>
                <a:lnTo>
                  <a:pt x="4248150" y="0"/>
                </a:lnTo>
                <a:lnTo>
                  <a:pt x="4248150" y="1910119"/>
                </a:lnTo>
                <a:lnTo>
                  <a:pt x="0" y="1910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905625" y="3903307"/>
            <a:ext cx="4248150" cy="1910119"/>
          </a:xfrm>
          <a:custGeom>
            <a:avLst/>
            <a:gdLst>
              <a:gd name="connsiteX0" fmla="*/ 0 w 4248150"/>
              <a:gd name="connsiteY0" fmla="*/ 0 h 1910119"/>
              <a:gd name="connsiteX1" fmla="*/ 4248150 w 4248150"/>
              <a:gd name="connsiteY1" fmla="*/ 0 h 1910119"/>
              <a:gd name="connsiteX2" fmla="*/ 4248150 w 4248150"/>
              <a:gd name="connsiteY2" fmla="*/ 1910119 h 1910119"/>
              <a:gd name="connsiteX3" fmla="*/ 0 w 4248150"/>
              <a:gd name="connsiteY3" fmla="*/ 1910119 h 191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8150" h="1910119">
                <a:moveTo>
                  <a:pt x="0" y="0"/>
                </a:moveTo>
                <a:lnTo>
                  <a:pt x="4248150" y="0"/>
                </a:lnTo>
                <a:lnTo>
                  <a:pt x="4248150" y="1910119"/>
                </a:lnTo>
                <a:lnTo>
                  <a:pt x="0" y="1910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796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904224" y="1683655"/>
            <a:ext cx="7583462" cy="4287616"/>
          </a:xfrm>
          <a:custGeom>
            <a:avLst/>
            <a:gdLst>
              <a:gd name="connsiteX0" fmla="*/ 0 w 7583462"/>
              <a:gd name="connsiteY0" fmla="*/ 0 h 4287616"/>
              <a:gd name="connsiteX1" fmla="*/ 7583462 w 7583462"/>
              <a:gd name="connsiteY1" fmla="*/ 0 h 4287616"/>
              <a:gd name="connsiteX2" fmla="*/ 7583462 w 7583462"/>
              <a:gd name="connsiteY2" fmla="*/ 4287616 h 4287616"/>
              <a:gd name="connsiteX3" fmla="*/ 0 w 7583462"/>
              <a:gd name="connsiteY3" fmla="*/ 4287616 h 4287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3462" h="4287616">
                <a:moveTo>
                  <a:pt x="0" y="0"/>
                </a:moveTo>
                <a:lnTo>
                  <a:pt x="7583462" y="0"/>
                </a:lnTo>
                <a:lnTo>
                  <a:pt x="7583462" y="4287616"/>
                </a:lnTo>
                <a:lnTo>
                  <a:pt x="0" y="42876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687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52500" y="1574801"/>
            <a:ext cx="5168900" cy="2214563"/>
          </a:xfrm>
          <a:custGeom>
            <a:avLst/>
            <a:gdLst>
              <a:gd name="connsiteX0" fmla="*/ 0 w 5168900"/>
              <a:gd name="connsiteY0" fmla="*/ 0 h 2214563"/>
              <a:gd name="connsiteX1" fmla="*/ 5168900 w 5168900"/>
              <a:gd name="connsiteY1" fmla="*/ 0 h 2214563"/>
              <a:gd name="connsiteX2" fmla="*/ 5168900 w 5168900"/>
              <a:gd name="connsiteY2" fmla="*/ 2214563 h 2214563"/>
              <a:gd name="connsiteX3" fmla="*/ 0 w 5168900"/>
              <a:gd name="connsiteY3" fmla="*/ 2214563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8900" h="2214563">
                <a:moveTo>
                  <a:pt x="0" y="0"/>
                </a:moveTo>
                <a:lnTo>
                  <a:pt x="5168900" y="0"/>
                </a:lnTo>
                <a:lnTo>
                  <a:pt x="5168900" y="2214563"/>
                </a:lnTo>
                <a:lnTo>
                  <a:pt x="0" y="22145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527800" y="3910167"/>
            <a:ext cx="4687888" cy="2100107"/>
          </a:xfrm>
          <a:custGeom>
            <a:avLst/>
            <a:gdLst>
              <a:gd name="connsiteX0" fmla="*/ 0 w 4687888"/>
              <a:gd name="connsiteY0" fmla="*/ 0 h 2100107"/>
              <a:gd name="connsiteX1" fmla="*/ 4687888 w 4687888"/>
              <a:gd name="connsiteY1" fmla="*/ 0 h 2100107"/>
              <a:gd name="connsiteX2" fmla="*/ 4687888 w 4687888"/>
              <a:gd name="connsiteY2" fmla="*/ 2100107 h 2100107"/>
              <a:gd name="connsiteX3" fmla="*/ 0 w 4687888"/>
              <a:gd name="connsiteY3" fmla="*/ 2100107 h 210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7888" h="2100107">
                <a:moveTo>
                  <a:pt x="0" y="0"/>
                </a:moveTo>
                <a:lnTo>
                  <a:pt x="4687888" y="0"/>
                </a:lnTo>
                <a:lnTo>
                  <a:pt x="4687888" y="2100107"/>
                </a:lnTo>
                <a:lnTo>
                  <a:pt x="0" y="2100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586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3432175" y="1"/>
            <a:ext cx="8759827" cy="7893048"/>
          </a:xfrm>
          <a:custGeom>
            <a:avLst/>
            <a:gdLst>
              <a:gd name="connsiteX0" fmla="*/ 7838282 w 8759827"/>
              <a:gd name="connsiteY0" fmla="*/ 3101973 h 7893048"/>
              <a:gd name="connsiteX1" fmla="*/ 8759827 w 8759827"/>
              <a:gd name="connsiteY1" fmla="*/ 4025048 h 7893048"/>
              <a:gd name="connsiteX2" fmla="*/ 8759827 w 8759827"/>
              <a:gd name="connsiteY2" fmla="*/ 6969974 h 7893048"/>
              <a:gd name="connsiteX3" fmla="*/ 7838282 w 8759827"/>
              <a:gd name="connsiteY3" fmla="*/ 7893048 h 7893048"/>
              <a:gd name="connsiteX4" fmla="*/ 5446713 w 8759827"/>
              <a:gd name="connsiteY4" fmla="*/ 5497511 h 7893048"/>
              <a:gd name="connsiteX5" fmla="*/ 5087145 w 8759827"/>
              <a:gd name="connsiteY5" fmla="*/ 352424 h 7893048"/>
              <a:gd name="connsiteX6" fmla="*/ 7478714 w 8759827"/>
              <a:gd name="connsiteY6" fmla="*/ 2747962 h 7893048"/>
              <a:gd name="connsiteX7" fmla="*/ 5087145 w 8759827"/>
              <a:gd name="connsiteY7" fmla="*/ 5143499 h 7893048"/>
              <a:gd name="connsiteX8" fmla="*/ 2695578 w 8759827"/>
              <a:gd name="connsiteY8" fmla="*/ 2747962 h 7893048"/>
              <a:gd name="connsiteX9" fmla="*/ 5459391 w 8759827"/>
              <a:gd name="connsiteY9" fmla="*/ 0 h 7893048"/>
              <a:gd name="connsiteX10" fmla="*/ 8759827 w 8759827"/>
              <a:gd name="connsiteY10" fmla="*/ 0 h 7893048"/>
              <a:gd name="connsiteX11" fmla="*/ 8759827 w 8759827"/>
              <a:gd name="connsiteY11" fmla="*/ 1485162 h 7893048"/>
              <a:gd name="connsiteX12" fmla="*/ 7838282 w 8759827"/>
              <a:gd name="connsiteY12" fmla="*/ 2408236 h 7893048"/>
              <a:gd name="connsiteX13" fmla="*/ 5446713 w 8759827"/>
              <a:gd name="connsiteY13" fmla="*/ 12699 h 7893048"/>
              <a:gd name="connsiteX14" fmla="*/ 12678 w 8759827"/>
              <a:gd name="connsiteY14" fmla="*/ 0 h 7893048"/>
              <a:gd name="connsiteX15" fmla="*/ 4770461 w 8759827"/>
              <a:gd name="connsiteY15" fmla="*/ 0 h 7893048"/>
              <a:gd name="connsiteX16" fmla="*/ 4783139 w 8759827"/>
              <a:gd name="connsiteY16" fmla="*/ 12699 h 7893048"/>
              <a:gd name="connsiteX17" fmla="*/ 2391571 w 8759827"/>
              <a:gd name="connsiteY17" fmla="*/ 2408236 h 7893048"/>
              <a:gd name="connsiteX18" fmla="*/ 0 w 8759827"/>
              <a:gd name="connsiteY18" fmla="*/ 12699 h 789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759827" h="7893048">
                <a:moveTo>
                  <a:pt x="7838282" y="3101973"/>
                </a:moveTo>
                <a:lnTo>
                  <a:pt x="8759827" y="4025048"/>
                </a:lnTo>
                <a:lnTo>
                  <a:pt x="8759827" y="6969974"/>
                </a:lnTo>
                <a:lnTo>
                  <a:pt x="7838282" y="7893048"/>
                </a:lnTo>
                <a:lnTo>
                  <a:pt x="5446713" y="5497511"/>
                </a:lnTo>
                <a:close/>
                <a:moveTo>
                  <a:pt x="5087145" y="352424"/>
                </a:moveTo>
                <a:lnTo>
                  <a:pt x="7478714" y="2747962"/>
                </a:lnTo>
                <a:lnTo>
                  <a:pt x="5087145" y="5143499"/>
                </a:lnTo>
                <a:lnTo>
                  <a:pt x="2695578" y="2747962"/>
                </a:lnTo>
                <a:close/>
                <a:moveTo>
                  <a:pt x="5459391" y="0"/>
                </a:moveTo>
                <a:lnTo>
                  <a:pt x="8759827" y="0"/>
                </a:lnTo>
                <a:lnTo>
                  <a:pt x="8759827" y="1485162"/>
                </a:lnTo>
                <a:lnTo>
                  <a:pt x="7838282" y="2408236"/>
                </a:lnTo>
                <a:lnTo>
                  <a:pt x="5446713" y="12699"/>
                </a:lnTo>
                <a:close/>
                <a:moveTo>
                  <a:pt x="12678" y="0"/>
                </a:moveTo>
                <a:lnTo>
                  <a:pt x="4770461" y="0"/>
                </a:lnTo>
                <a:lnTo>
                  <a:pt x="4783139" y="12699"/>
                </a:lnTo>
                <a:lnTo>
                  <a:pt x="2391571" y="2408236"/>
                </a:lnTo>
                <a:lnTo>
                  <a:pt x="0" y="126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070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1639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03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7" r:id="rId4"/>
    <p:sldLayoutId id="2147483666" r:id="rId5"/>
    <p:sldLayoutId id="2147483665" r:id="rId6"/>
    <p:sldLayoutId id="2147483664" r:id="rId7"/>
    <p:sldLayoutId id="2147483663" r:id="rId8"/>
    <p:sldLayoutId id="2147483669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flipV="1">
            <a:off x="0" y="0"/>
            <a:ext cx="4961528" cy="41148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 flipV="1">
            <a:off x="10055786" y="5086350"/>
            <a:ext cx="2136213" cy="1771650"/>
          </a:xfrm>
          <a:prstGeom prst="triangle">
            <a:avLst>
              <a:gd name="adj" fmla="val 0"/>
            </a:avLst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622774" y="3045418"/>
            <a:ext cx="1146506" cy="950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" y="4456560"/>
            <a:ext cx="2895599" cy="2401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961528" y="0"/>
            <a:ext cx="2429874" cy="2015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93402" y="2265135"/>
            <a:ext cx="6070035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9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 v1</a:t>
            </a:r>
            <a:endParaRPr lang="en-US" altLang="zh-CN" sz="9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17182" y="5124450"/>
            <a:ext cx="1406154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汇报人：</a:t>
            </a:r>
            <a:r>
              <a:rPr lang="zh-CN" altLang="en-US" sz="1400" dirty="0" smtClean="0">
                <a:solidFill>
                  <a:prstClr val="white"/>
                </a:solidFill>
                <a:latin typeface="Agency FB" panose="020B0503020202020204" pitchFamily="34" charset="0"/>
                <a:ea typeface="微软雅黑"/>
              </a:rPr>
              <a:t>第</a:t>
            </a:r>
            <a:r>
              <a:rPr lang="en-US" altLang="zh-CN" sz="1400" dirty="0" smtClean="0">
                <a:solidFill>
                  <a:prstClr val="white"/>
                </a:solidFill>
                <a:latin typeface="+mn-ea"/>
              </a:rPr>
              <a:t>PPT</a:t>
            </a:r>
            <a:endParaRPr kumimoji="0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1569700" y="4310556"/>
            <a:ext cx="622300" cy="516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418308" y="4955172"/>
            <a:ext cx="4653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Author: QChen</a:t>
            </a:r>
          </a:p>
          <a:p>
            <a:r>
              <a:rPr lang="en-US" altLang="zh-CN" dirty="0" smtClean="0"/>
              <a:t>Date: Apr 18 2019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02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55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1. Unified Detection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5177318" y="345292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v1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797" y="1687266"/>
            <a:ext cx="7115175" cy="548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306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55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1. Unified Detection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5177318" y="345292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v1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145" y="1687266"/>
            <a:ext cx="6560531" cy="53556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2145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55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1. Unified Detection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5177318" y="345292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v1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21530" y="1908534"/>
            <a:ext cx="11010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Our network uses </a:t>
            </a:r>
            <a:r>
              <a:rPr lang="en-US" altLang="zh-CN" sz="2400" dirty="0" smtClean="0">
                <a:solidFill>
                  <a:srgbClr val="0070C0"/>
                </a:solidFill>
              </a:rPr>
              <a:t>features from </a:t>
            </a:r>
            <a:r>
              <a:rPr lang="en-US" altLang="zh-CN" sz="2400" dirty="0">
                <a:solidFill>
                  <a:srgbClr val="0070C0"/>
                </a:solidFill>
              </a:rPr>
              <a:t>the </a:t>
            </a:r>
            <a:r>
              <a:rPr lang="en-US" altLang="zh-CN" sz="2400" dirty="0">
                <a:solidFill>
                  <a:srgbClr val="FF0000"/>
                </a:solidFill>
              </a:rPr>
              <a:t>entire image </a:t>
            </a:r>
            <a:r>
              <a:rPr lang="en-US" altLang="zh-CN" sz="2400" dirty="0">
                <a:solidFill>
                  <a:srgbClr val="0070C0"/>
                </a:solidFill>
              </a:rPr>
              <a:t>to predict </a:t>
            </a:r>
            <a:r>
              <a:rPr lang="en-US" altLang="zh-CN" sz="2400" dirty="0">
                <a:solidFill>
                  <a:srgbClr val="FF0000"/>
                </a:solidFill>
              </a:rPr>
              <a:t>each bounding </a:t>
            </a:r>
            <a:r>
              <a:rPr lang="en-US" altLang="zh-CN" sz="2400" dirty="0" smtClean="0">
                <a:solidFill>
                  <a:srgbClr val="FF0000"/>
                </a:solidFill>
              </a:rPr>
              <a:t>box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203" y="2370199"/>
            <a:ext cx="6515996" cy="42254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703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55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</a:t>
            </a:r>
            <a:r>
              <a:rPr lang="en-US" altLang="zh-CN" sz="2400" dirty="0" smtClean="0"/>
              <a:t>. Network Design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5177318" y="345292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v1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2261" y="1982800"/>
            <a:ext cx="117996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Our network architecture is inspired by the </a:t>
            </a:r>
            <a:r>
              <a:rPr lang="en-US" altLang="zh-CN" sz="2400" dirty="0" err="1" smtClean="0">
                <a:solidFill>
                  <a:schemeClr val="accent1"/>
                </a:solidFill>
              </a:rPr>
              <a:t>GoogLeNet</a:t>
            </a:r>
            <a:r>
              <a:rPr lang="en-US" altLang="zh-CN" sz="2400" dirty="0" smtClean="0"/>
              <a:t> model </a:t>
            </a:r>
            <a:r>
              <a:rPr lang="en-US" altLang="zh-CN" sz="2400" dirty="0"/>
              <a:t>for image </a:t>
            </a:r>
            <a:r>
              <a:rPr lang="en-US" altLang="zh-CN" sz="2400" dirty="0" smtClean="0"/>
              <a:t>classification.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903" y="2517015"/>
            <a:ext cx="10252399" cy="56857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50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177318" y="345292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v1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" y="1643062"/>
            <a:ext cx="11229975" cy="35718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83" y="867633"/>
            <a:ext cx="11394720" cy="59903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183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55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</a:t>
            </a:r>
            <a:r>
              <a:rPr lang="en-US" altLang="zh-CN" sz="2400" dirty="0" smtClean="0"/>
              <a:t>. Network Design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5177318" y="345292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v1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82" y="1783014"/>
            <a:ext cx="11782425" cy="4867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84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705" y="2277866"/>
            <a:ext cx="6781800" cy="4343400"/>
          </a:xfrm>
          <a:prstGeom prst="rect">
            <a:avLst/>
          </a:prstGeom>
        </p:spPr>
      </p:pic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55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</a:t>
            </a:r>
            <a:r>
              <a:rPr lang="en-US" altLang="zh-CN" sz="2400" dirty="0" smtClean="0"/>
              <a:t>. Training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5177318" y="345292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v1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318" y="2192141"/>
            <a:ext cx="6886575" cy="4429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974" y="2192141"/>
            <a:ext cx="3219450" cy="361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436" y="2773166"/>
            <a:ext cx="7124700" cy="167640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6541966" y="2487207"/>
            <a:ext cx="706170" cy="7323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36" y="4519188"/>
            <a:ext cx="7200900" cy="2105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782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33743" y="1261815"/>
            <a:ext cx="5543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4</a:t>
            </a:r>
            <a:r>
              <a:rPr lang="en-US" altLang="zh-CN" sz="2400" dirty="0" smtClean="0"/>
              <a:t>. Inference    </a:t>
            </a:r>
            <a:r>
              <a:rPr lang="en-US" altLang="zh-CN" sz="3600" dirty="0">
                <a:solidFill>
                  <a:srgbClr val="FF0000"/>
                </a:solidFill>
              </a:rPr>
              <a:t> </a:t>
            </a:r>
            <a:r>
              <a:rPr lang="en-US" altLang="zh-CN" sz="3600" dirty="0" smtClean="0">
                <a:solidFill>
                  <a:srgbClr val="FF0000"/>
                </a:solidFill>
              </a:rPr>
              <a:t>  test-time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77318" y="345292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v1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20" y="2167466"/>
            <a:ext cx="9908765" cy="104651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21720" y="5160972"/>
            <a:ext cx="106317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 class-specific confidence scores for </a:t>
            </a:r>
            <a:r>
              <a:rPr lang="zh-CN" altLang="en-US" sz="4000" dirty="0" smtClean="0">
                <a:solidFill>
                  <a:srgbClr val="FF0000"/>
                </a:solidFill>
              </a:rPr>
              <a:t>each box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cxnSp>
        <p:nvCxnSpPr>
          <p:cNvPr id="9" name="曲线连接符 8"/>
          <p:cNvCxnSpPr>
            <a:stCxn id="2" idx="3"/>
          </p:cNvCxnSpPr>
          <p:nvPr/>
        </p:nvCxnSpPr>
        <p:spPr>
          <a:xfrm>
            <a:off x="10930485" y="2690723"/>
            <a:ext cx="576469" cy="2696089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7134131" y="3051018"/>
            <a:ext cx="3132499" cy="90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024" y="3742630"/>
            <a:ext cx="7219950" cy="781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489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55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 Inference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5177318" y="345292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v1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169" y="1841106"/>
            <a:ext cx="9991725" cy="4714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985" y="1841106"/>
            <a:ext cx="9344025" cy="51339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221" y="2184850"/>
            <a:ext cx="11133620" cy="40273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132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177318" y="345292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v1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866" y="1982800"/>
            <a:ext cx="6515996" cy="42254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2261" y="1225601"/>
            <a:ext cx="55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 Inference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6437014" y="2824681"/>
            <a:ext cx="2652665" cy="2498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385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77318" y="345292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v1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9016" y="864443"/>
            <a:ext cx="4164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Object  Detection Model</a:t>
            </a:r>
            <a:endParaRPr lang="zh-CN" altLang="en-US" sz="2400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6095998" y="1917630"/>
            <a:ext cx="0" cy="48090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37483" y="1686798"/>
            <a:ext cx="3830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Object Recognition</a:t>
            </a:r>
            <a:endParaRPr lang="zh-CN" altLang="en-US" sz="24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62" y="2183814"/>
            <a:ext cx="4333875" cy="42767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355532" y="1686797"/>
            <a:ext cx="3023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Object Detection</a:t>
            </a:r>
            <a:endParaRPr lang="zh-CN" altLang="en-US" sz="24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036" y="2698163"/>
            <a:ext cx="4953000" cy="3248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163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55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</a:t>
            </a:r>
            <a:r>
              <a:rPr lang="en-US" altLang="zh-CN" sz="2400" dirty="0"/>
              <a:t>. Inference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5177318" y="345292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v1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51" y="1802583"/>
            <a:ext cx="3724275" cy="4991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690" y="1876331"/>
            <a:ext cx="7938239" cy="48232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88" y="1982800"/>
            <a:ext cx="11125200" cy="4486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54829" y="1802583"/>
            <a:ext cx="14782800" cy="4619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17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33743" y="1261815"/>
            <a:ext cx="55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4</a:t>
            </a:r>
            <a:r>
              <a:rPr lang="en-US" altLang="zh-CN" sz="2400" dirty="0" smtClean="0"/>
              <a:t>. Inference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5177318" y="345292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v1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6004" y="3349782"/>
            <a:ext cx="924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https://docs.google.com/presentation/d/1aeRvtKG21KHdD5lg6Hgyhx5rPq_ZOsGjG5rJ1HP7BbA/pub?start=false&amp;loop=false&amp;delayms=3000#slide=id.g137784ab86_4_4448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76510" y="2055228"/>
            <a:ext cx="30315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Example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81099" y="4438261"/>
            <a:ext cx="7573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https://www.bilibili.com/video/av37448440/?redirectFrom=h5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343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177318" y="345292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v1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3743" y="1261815"/>
            <a:ext cx="55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5. Limitations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0" y="2343150"/>
            <a:ext cx="7429500" cy="21717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25833" y="5353791"/>
            <a:ext cx="9201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Our main source of error is incorrect localizations.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086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20035" y="345292"/>
            <a:ext cx="235192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  R-CNN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6711" y="1220016"/>
            <a:ext cx="5505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Advantages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1061" y="1774985"/>
            <a:ext cx="665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1. </a:t>
            </a:r>
            <a:r>
              <a:rPr lang="en-US" altLang="zh-CN" sz="2400" dirty="0"/>
              <a:t>YOLO is extremely fast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6711" y="4563040"/>
            <a:ext cx="5505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Disadvantages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81061" y="2451613"/>
            <a:ext cx="9810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2. </a:t>
            </a:r>
            <a:r>
              <a:rPr lang="en-US" altLang="zh-CN" sz="2400" dirty="0"/>
              <a:t>YOLO reasons globally about the image </a:t>
            </a:r>
            <a:r>
              <a:rPr lang="en-US" altLang="zh-CN" sz="2400" dirty="0" smtClean="0"/>
              <a:t>when making predictions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227150" y="3652410"/>
            <a:ext cx="9551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  </a:t>
            </a:r>
            <a:r>
              <a:rPr lang="en-US" altLang="zh-CN" sz="2400" dirty="0"/>
              <a:t>3. YOLO learns generalizable representations of </a:t>
            </a:r>
            <a:r>
              <a:rPr lang="en-US" altLang="zh-CN" sz="2400" dirty="0" smtClean="0"/>
              <a:t>objects 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2381061" y="5299002"/>
            <a:ext cx="9623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dirty="0" smtClean="0"/>
              <a:t>Accuracy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160476" y="3012196"/>
            <a:ext cx="723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False Positive: </a:t>
            </a:r>
            <a:r>
              <a:rPr lang="en-US" altLang="zh-CN" dirty="0" smtClean="0"/>
              <a:t>less </a:t>
            </a:r>
            <a:r>
              <a:rPr lang="en-US" altLang="zh-CN" dirty="0"/>
              <a:t>than half the </a:t>
            </a:r>
            <a:r>
              <a:rPr lang="en-US" altLang="zh-CN" dirty="0" smtClean="0"/>
              <a:t>number of </a:t>
            </a:r>
            <a:r>
              <a:rPr lang="en-US" altLang="zh-CN" dirty="0"/>
              <a:t>background </a:t>
            </a:r>
            <a:r>
              <a:rPr lang="en-US" altLang="zh-CN" dirty="0" smtClean="0"/>
              <a:t>errors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848823" y="6018849"/>
            <a:ext cx="9406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it struggles to precisely localize some objects, especially small </a:t>
            </a:r>
            <a:r>
              <a:rPr lang="en-US" altLang="zh-CN" sz="2400" dirty="0" smtClean="0"/>
              <a:t>ones</a:t>
            </a:r>
            <a:endParaRPr lang="zh-CN" altLang="en-US" sz="2400" dirty="0">
              <a:solidFill>
                <a:schemeClr val="accent1"/>
              </a:solidFill>
            </a:endParaRPr>
          </a:p>
          <a:p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59697" y="5597371"/>
            <a:ext cx="9201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Our main source of error is incorrect </a:t>
            </a:r>
            <a:r>
              <a:rPr lang="zh-CN" altLang="en-US" sz="3200" dirty="0" smtClean="0"/>
              <a:t>localizations</a:t>
            </a:r>
            <a:endParaRPr lang="zh-CN" alt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528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77318" y="345292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v1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7596" y="1655168"/>
            <a:ext cx="11244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end-to-end learning: </a:t>
            </a:r>
            <a:r>
              <a:rPr lang="en-US" altLang="zh-CN" sz="2800" dirty="0" smtClean="0">
                <a:solidFill>
                  <a:srgbClr val="00B050"/>
                </a:solidFill>
              </a:rPr>
              <a:t>One CNN</a:t>
            </a:r>
          </a:p>
          <a:p>
            <a:r>
              <a:rPr lang="en-US" altLang="zh-CN" sz="2800" dirty="0" smtClean="0"/>
              <a:t>end-to-end training: </a:t>
            </a:r>
            <a:r>
              <a:rPr lang="en-US" altLang="zh-CN" sz="2800" dirty="0" smtClean="0">
                <a:solidFill>
                  <a:srgbClr val="00B050"/>
                </a:solidFill>
              </a:rPr>
              <a:t>One loss function, may </a:t>
            </a:r>
            <a:r>
              <a:rPr lang="en-US" altLang="zh-CN" sz="2800" dirty="0">
                <a:solidFill>
                  <a:srgbClr val="00B050"/>
                </a:solidFill>
              </a:rPr>
              <a:t>be independently trained</a:t>
            </a:r>
            <a:r>
              <a:rPr lang="en-US" altLang="zh-CN" sz="2800" dirty="0" smtClean="0">
                <a:solidFill>
                  <a:srgbClr val="00B050"/>
                </a:solidFill>
              </a:rPr>
              <a:t> </a:t>
            </a:r>
          </a:p>
          <a:p>
            <a:r>
              <a:rPr lang="en-US" altLang="zh-CN" sz="2800" dirty="0" smtClean="0"/>
              <a:t>end-to-end model</a:t>
            </a:r>
            <a:r>
              <a:rPr lang="en-US" altLang="zh-CN" sz="2800" dirty="0"/>
              <a:t>: </a:t>
            </a:r>
            <a:r>
              <a:rPr lang="en-US" altLang="zh-CN" sz="2800" dirty="0">
                <a:solidFill>
                  <a:srgbClr val="00B050"/>
                </a:solidFill>
              </a:rPr>
              <a:t>Integrate independent modules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3179" y="1013611"/>
            <a:ext cx="471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Foresight </a:t>
            </a:r>
            <a:r>
              <a:rPr lang="en-US" altLang="zh-CN" sz="2400" dirty="0" smtClean="0">
                <a:solidFill>
                  <a:schemeClr val="accent1"/>
                </a:solidFill>
              </a:rPr>
              <a:t>Review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3988" y="3617039"/>
            <a:ext cx="70888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multi-stage: </a:t>
            </a:r>
            <a:r>
              <a:rPr lang="en-US" altLang="zh-CN" sz="2800" dirty="0">
                <a:solidFill>
                  <a:srgbClr val="00B050"/>
                </a:solidFill>
              </a:rPr>
              <a:t>I</a:t>
            </a:r>
            <a:r>
              <a:rPr lang="en-US" altLang="zh-CN" sz="2800" dirty="0" smtClean="0">
                <a:solidFill>
                  <a:srgbClr val="00B050"/>
                </a:solidFill>
              </a:rPr>
              <a:t>ndependent </a:t>
            </a:r>
            <a:r>
              <a:rPr lang="en-US" altLang="zh-CN" sz="2800" dirty="0">
                <a:solidFill>
                  <a:srgbClr val="00B050"/>
                </a:solidFill>
              </a:rPr>
              <a:t>module</a:t>
            </a:r>
            <a:endParaRPr lang="en-US" altLang="zh-CN" sz="2800" dirty="0" smtClean="0">
              <a:solidFill>
                <a:srgbClr val="00B050"/>
              </a:solidFill>
            </a:endParaRPr>
          </a:p>
          <a:p>
            <a:r>
              <a:rPr lang="en-US" altLang="zh-CN" sz="2800" dirty="0" smtClean="0"/>
              <a:t>one-stage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03" y="4943421"/>
            <a:ext cx="11125200" cy="11239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65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99884" y="1656781"/>
            <a:ext cx="471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SPP  Architecture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203179" y="1013611"/>
            <a:ext cx="471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Foresight </a:t>
            </a:r>
            <a:r>
              <a:rPr lang="en-US" altLang="zh-CN" sz="2400" dirty="0" smtClean="0">
                <a:solidFill>
                  <a:schemeClr val="accent1"/>
                </a:solidFill>
              </a:rPr>
              <a:t>Review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312" y="2299952"/>
            <a:ext cx="6605352" cy="44727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77318" y="345292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v1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28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992" y="1821707"/>
            <a:ext cx="3990975" cy="3781425"/>
          </a:xfrm>
          <a:prstGeom prst="rect">
            <a:avLst/>
          </a:prstGeom>
        </p:spPr>
      </p:pic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平行四边形 13"/>
          <p:cNvSpPr/>
          <p:nvPr/>
        </p:nvSpPr>
        <p:spPr>
          <a:xfrm>
            <a:off x="6775134" y="3712420"/>
            <a:ext cx="874152" cy="741672"/>
          </a:xfrm>
          <a:prstGeom prst="parallelogram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54609" y="1013611"/>
            <a:ext cx="471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Faster RCNN Architecture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203179" y="1013611"/>
            <a:ext cx="471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Foresight </a:t>
            </a:r>
            <a:r>
              <a:rPr lang="en-US" altLang="zh-CN" sz="2400" dirty="0" smtClean="0">
                <a:solidFill>
                  <a:schemeClr val="accent1"/>
                </a:solidFill>
              </a:rPr>
              <a:t>Review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77318" y="345292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v1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87" y="1584356"/>
            <a:ext cx="5250172" cy="517641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4255353" y="2621111"/>
            <a:ext cx="2852707" cy="148257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002354" y="1671756"/>
            <a:ext cx="2679351" cy="577421"/>
          </a:xfrm>
          <a:prstGeom prst="rect">
            <a:avLst/>
          </a:prstGeom>
          <a:solidFill>
            <a:srgbClr val="D7E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7E6D5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797737" y="2100902"/>
            <a:ext cx="1937442" cy="161151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593897" y="2257381"/>
            <a:ext cx="1087809" cy="397791"/>
          </a:xfrm>
          <a:prstGeom prst="rect">
            <a:avLst/>
          </a:prstGeom>
          <a:solidFill>
            <a:srgbClr val="D7E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212210" y="3872708"/>
            <a:ext cx="248706" cy="2998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7460916" y="3971211"/>
            <a:ext cx="13029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0576996" y="5232903"/>
            <a:ext cx="1311971" cy="370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396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10664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paper: </a:t>
            </a:r>
            <a:r>
              <a:rPr lang="en-US" altLang="zh-CN" sz="2400" dirty="0"/>
              <a:t>You Only Look </a:t>
            </a:r>
            <a:r>
              <a:rPr lang="en-US" altLang="zh-CN" sz="2400" dirty="0" smtClean="0"/>
              <a:t>Once: </a:t>
            </a:r>
            <a:r>
              <a:rPr lang="en-US" altLang="zh-CN" sz="2800" dirty="0" smtClean="0">
                <a:solidFill>
                  <a:srgbClr val="FF0000"/>
                </a:solidFill>
              </a:rPr>
              <a:t>Unified</a:t>
            </a:r>
            <a:r>
              <a:rPr lang="en-US" altLang="zh-CN" sz="2400" dirty="0"/>
              <a:t>, </a:t>
            </a:r>
            <a:r>
              <a:rPr lang="en-US" altLang="zh-CN" sz="2800" dirty="0">
                <a:solidFill>
                  <a:srgbClr val="00B050"/>
                </a:solidFill>
              </a:rPr>
              <a:t>Real-Time</a:t>
            </a:r>
            <a:r>
              <a:rPr lang="en-US" altLang="zh-CN" sz="2400" dirty="0"/>
              <a:t> Object Detection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5177318" y="345292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v1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67" y="2113084"/>
            <a:ext cx="11341778" cy="25630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343" y="4903252"/>
            <a:ext cx="7058025" cy="170497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7813141" y="5232903"/>
            <a:ext cx="1828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7162145" y="5562555"/>
            <a:ext cx="2673223" cy="75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040353" y="5919458"/>
            <a:ext cx="2273929" cy="15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0779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55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1. Unified Detection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5177318" y="345292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v1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21530" y="1908534"/>
            <a:ext cx="11010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Our network uses </a:t>
            </a:r>
            <a:r>
              <a:rPr lang="en-US" altLang="zh-CN" sz="2400" dirty="0" smtClean="0">
                <a:solidFill>
                  <a:srgbClr val="0070C0"/>
                </a:solidFill>
              </a:rPr>
              <a:t>features from </a:t>
            </a:r>
            <a:r>
              <a:rPr lang="en-US" altLang="zh-CN" sz="2400" dirty="0">
                <a:solidFill>
                  <a:srgbClr val="0070C0"/>
                </a:solidFill>
              </a:rPr>
              <a:t>the </a:t>
            </a:r>
            <a:r>
              <a:rPr lang="en-US" altLang="zh-CN" sz="2400" dirty="0">
                <a:solidFill>
                  <a:srgbClr val="FF0000"/>
                </a:solidFill>
              </a:rPr>
              <a:t>entire image </a:t>
            </a:r>
            <a:r>
              <a:rPr lang="en-US" altLang="zh-CN" sz="2400" dirty="0">
                <a:solidFill>
                  <a:srgbClr val="0070C0"/>
                </a:solidFill>
              </a:rPr>
              <a:t>to predict </a:t>
            </a:r>
            <a:r>
              <a:rPr lang="en-US" altLang="zh-CN" sz="2400" dirty="0">
                <a:solidFill>
                  <a:srgbClr val="FF0000"/>
                </a:solidFill>
              </a:rPr>
              <a:t>each bounding </a:t>
            </a:r>
            <a:r>
              <a:rPr lang="en-US" altLang="zh-CN" sz="2400" dirty="0" smtClean="0">
                <a:solidFill>
                  <a:srgbClr val="FF0000"/>
                </a:solidFill>
              </a:rPr>
              <a:t>box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560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55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1. Unified Detection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5177318" y="345292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v1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132" y="1663460"/>
            <a:ext cx="4772025" cy="4791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707" y="1701559"/>
            <a:ext cx="4743450" cy="4714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469" y="1701559"/>
            <a:ext cx="4733925" cy="47920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012" y="1663460"/>
            <a:ext cx="4848838" cy="48101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5087" y="1982800"/>
            <a:ext cx="6090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Each </a:t>
            </a:r>
            <a:r>
              <a:rPr lang="en-US" altLang="zh-CN" sz="2000" dirty="0"/>
              <a:t>grid cell predicts B bounding boxes and </a:t>
            </a:r>
            <a:endParaRPr lang="en-US" altLang="zh-CN" sz="2000" dirty="0" smtClean="0"/>
          </a:p>
          <a:p>
            <a:r>
              <a:rPr lang="en-US" altLang="zh-CN" sz="2000" dirty="0" smtClean="0"/>
              <a:t>confidence scores </a:t>
            </a:r>
            <a:r>
              <a:rPr lang="en-US" altLang="zh-CN" sz="2000" dirty="0"/>
              <a:t>for those </a:t>
            </a:r>
            <a:r>
              <a:rPr lang="en-US" altLang="zh-CN" sz="2000" dirty="0" smtClean="0"/>
              <a:t>boxes</a:t>
            </a:r>
            <a:r>
              <a:rPr lang="en-US" altLang="zh-CN" sz="2000" dirty="0"/>
              <a:t>  </a:t>
            </a:r>
            <a:r>
              <a:rPr lang="en-US" altLang="zh-CN" sz="2000" dirty="0" smtClean="0"/>
              <a:t>  </a:t>
            </a:r>
            <a:endParaRPr lang="zh-CN" altLang="en-US" sz="2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7350" y="2719871"/>
            <a:ext cx="2571750" cy="457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9369" y="1643467"/>
            <a:ext cx="4849438" cy="483011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7944" y="1643467"/>
            <a:ext cx="4792960" cy="48110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4135" y="1623473"/>
            <a:ext cx="4840723" cy="48310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457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55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1. Unified Detection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5177318" y="345292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v1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83" y="1687266"/>
            <a:ext cx="4752975" cy="4762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5087" y="1982800"/>
            <a:ext cx="6090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Each cell also predicts 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                 a </a:t>
            </a:r>
            <a:r>
              <a:rPr lang="en-US" altLang="zh-CN" sz="2000" dirty="0"/>
              <a:t>class probability.</a:t>
            </a:r>
            <a:endParaRPr lang="en-US" altLang="zh-CN" sz="2000" dirty="0"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645" y="1687266"/>
            <a:ext cx="7486650" cy="4762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554" y="1677741"/>
            <a:ext cx="7439025" cy="47720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65087" y="3035065"/>
            <a:ext cx="6090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Conditioned on object: </a:t>
            </a:r>
            <a:r>
              <a:rPr lang="en-US" altLang="zh-CN" sz="2400" dirty="0">
                <a:solidFill>
                  <a:srgbClr val="FF0000"/>
                </a:solidFill>
              </a:rPr>
              <a:t>P(Car | Object)</a:t>
            </a:r>
            <a:endParaRPr lang="en-US" altLang="zh-CN" sz="2400" dirty="0">
              <a:solidFill>
                <a:srgbClr val="FF0000"/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481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heme/theme1.xml><?xml version="1.0" encoding="utf-8"?>
<a:theme xmlns:a="http://schemas.openxmlformats.org/drawingml/2006/main" name="第一PPT，www.1ppt.com">
  <a:themeElements>
    <a:clrScheme name="自定义 1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8CC5"/>
      </a:accent1>
      <a:accent2>
        <a:srgbClr val="4C4676"/>
      </a:accent2>
      <a:accent3>
        <a:srgbClr val="298CC5"/>
      </a:accent3>
      <a:accent4>
        <a:srgbClr val="4C4676"/>
      </a:accent4>
      <a:accent5>
        <a:srgbClr val="298CC5"/>
      </a:accent5>
      <a:accent6>
        <a:srgbClr val="4C4676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4962</TotalTime>
  <Words>364</Words>
  <Application>Microsoft Office PowerPoint</Application>
  <PresentationFormat>宽屏</PresentationFormat>
  <Paragraphs>100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等线</vt:lpstr>
      <vt:lpstr>宋体</vt:lpstr>
      <vt:lpstr>微软雅黑</vt:lpstr>
      <vt:lpstr>Agency FB</vt:lpstr>
      <vt:lpstr>Arial</vt:lpstr>
      <vt:lpstr>Calibri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</dc:creator>
  <cp:keywords>www.1ppt.com</cp:keywords>
  <dc:description>www.1ppt.com</dc:description>
  <cp:lastModifiedBy>QChen</cp:lastModifiedBy>
  <cp:revision>232</cp:revision>
  <dcterms:created xsi:type="dcterms:W3CDTF">2017-08-08T02:58:07Z</dcterms:created>
  <dcterms:modified xsi:type="dcterms:W3CDTF">2019-05-08T12:15:13Z</dcterms:modified>
</cp:coreProperties>
</file>